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1" r:id="rId4"/>
    <p:sldId id="270" r:id="rId5"/>
    <p:sldId id="272" r:id="rId6"/>
    <p:sldId id="273" r:id="rId7"/>
    <p:sldId id="274" r:id="rId8"/>
    <p:sldId id="275" r:id="rId9"/>
    <p:sldId id="276" r:id="rId10"/>
    <p:sldId id="277" r:id="rId11"/>
    <p:sldId id="284" r:id="rId12"/>
    <p:sldId id="281" r:id="rId13"/>
    <p:sldId id="282" r:id="rId14"/>
    <p:sldId id="258" r:id="rId15"/>
    <p:sldId id="259" r:id="rId16"/>
    <p:sldId id="260" r:id="rId17"/>
    <p:sldId id="261" r:id="rId18"/>
    <p:sldId id="278" r:id="rId19"/>
    <p:sldId id="279" r:id="rId20"/>
    <p:sldId id="280" r:id="rId21"/>
    <p:sldId id="262" r:id="rId22"/>
    <p:sldId id="263" r:id="rId23"/>
    <p:sldId id="264" r:id="rId24"/>
    <p:sldId id="265" r:id="rId25"/>
    <p:sldId id="266" r:id="rId26"/>
    <p:sldId id="267" r:id="rId27"/>
    <p:sldId id="268" r:id="rId28"/>
    <p:sldId id="269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5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4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6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4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22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6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3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29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5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6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13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60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9B071-13DE-49B7-A0F0-8AC34F57635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D8C4D-60B7-4599-9E5D-BE0DD0887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766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Motivation to Connect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50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Murray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Developed Thematic Apperception Test (TAT)</a:t>
            </a:r>
          </a:p>
          <a:p>
            <a:pPr marL="0" indent="0">
              <a:buNone/>
            </a:pPr>
            <a:r>
              <a:rPr lang="en-US" dirty="0" smtClean="0"/>
              <a:t>	Ambiguous </a:t>
            </a:r>
            <a:r>
              <a:rPr lang="en-US" dirty="0"/>
              <a:t>pictures presented to a </a:t>
            </a:r>
            <a:r>
              <a:rPr lang="en-US" dirty="0" smtClean="0"/>
              <a:t>	participant </a:t>
            </a:r>
            <a:r>
              <a:rPr lang="en-US" dirty="0"/>
              <a:t>for </a:t>
            </a:r>
            <a:r>
              <a:rPr lang="en-US" dirty="0" smtClean="0"/>
              <a:t>interpretation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Presumption </a:t>
            </a:r>
            <a:r>
              <a:rPr lang="en-US" dirty="0"/>
              <a:t>that a person projects current needs into the interpretation of a </a:t>
            </a:r>
            <a:r>
              <a:rPr lang="en-US" dirty="0" smtClean="0"/>
              <a:t>picture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TAT measures implicit motivation—unconscious desires, aspirations, and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6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Humanistic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Self-actualization</a:t>
            </a:r>
          </a:p>
          <a:p>
            <a:r>
              <a:rPr lang="en-US" dirty="0"/>
              <a:t>Emphasis is on the conscious awareness of needs and choice and personal responsibility</a:t>
            </a:r>
          </a:p>
          <a:p>
            <a:r>
              <a:rPr lang="en-US" dirty="0" smtClean="0"/>
              <a:t>Approach </a:t>
            </a:r>
            <a:r>
              <a:rPr lang="en-US" dirty="0"/>
              <a:t>is a counter-response to psychoanalytic and behavioral traditions, both of which are held that people have little free will in determining their actions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932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Maslow’s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Hierarchy of needs</a:t>
            </a:r>
          </a:p>
          <a:p>
            <a:pPr marL="0" indent="0">
              <a:buNone/>
            </a:pPr>
            <a:r>
              <a:rPr lang="en-US" dirty="0" smtClean="0"/>
              <a:t>	–Lower needs must be satisfied before we can proceed to higher needs</a:t>
            </a:r>
          </a:p>
          <a:p>
            <a:pPr marL="0" indent="0">
              <a:buNone/>
            </a:pPr>
            <a:r>
              <a:rPr lang="en-US" dirty="0" smtClean="0"/>
              <a:t>	–Need hierarchy emerges during 	development, with lower needs emerging earlier in life than higher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21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Maslow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752600"/>
            <a:ext cx="5105399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745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Affiliation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Humans are hardwired to seek out others to some degree-especially in the times of fear and uncertainty</a:t>
            </a:r>
          </a:p>
          <a:p>
            <a:r>
              <a:rPr lang="en-US" dirty="0" err="1" smtClean="0"/>
              <a:t>Schachter’s</a:t>
            </a:r>
            <a:r>
              <a:rPr lang="en-US" dirty="0" smtClean="0"/>
              <a:t> findings:</a:t>
            </a:r>
          </a:p>
          <a:p>
            <a:pPr marL="0" indent="0">
              <a:buNone/>
            </a:pPr>
            <a:r>
              <a:rPr lang="en-US" i="1" dirty="0" smtClean="0"/>
              <a:t>More people waiting for shocks (66%) wanted to wait with others, of those not getting painful shocks (33%) waited with others.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*Misery loves miserable company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*People with same fate spending time 	together seems to reduce emotional 	impact of stress.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5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Affiliation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Confirmation Bias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i="1" dirty="0" smtClean="0"/>
              <a:t>We seek the company of like-minded others especially when we expect to be in a situation in which we have to defend our beliefs.</a:t>
            </a:r>
          </a:p>
          <a:p>
            <a:pPr marL="0" indent="0">
              <a:buNone/>
            </a:pPr>
            <a:r>
              <a:rPr lang="en-US" dirty="0" smtClean="0"/>
              <a:t>Understand that the need to be around others is NOT constant-prolonged social contact pushes people towards solitude and vice versa.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Intimacy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Need for intimacy triggers a desire for a warm, close and communicative relationship with one person in particular</a:t>
            </a:r>
          </a:p>
          <a:p>
            <a:pPr marL="0" indent="0">
              <a:buNone/>
            </a:pPr>
            <a:r>
              <a:rPr lang="en-US" dirty="0" smtClean="0"/>
              <a:t>A high need for intimacy results in more passive and less controlling social behavior, with an emphasis on the depth and quality</a:t>
            </a:r>
          </a:p>
          <a:p>
            <a:pPr marL="0" indent="0">
              <a:buNone/>
            </a:pPr>
            <a:r>
              <a:rPr lang="en-US" dirty="0" smtClean="0"/>
              <a:t>Tend to be more trusting and confiding and report a greater sense of well-being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33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Intimacy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predictor of overall psychosocial adjustment</a:t>
            </a:r>
          </a:p>
          <a:p>
            <a:r>
              <a:rPr lang="en-US" dirty="0" smtClean="0"/>
              <a:t>See study that compared men at age 30 and 47 on need for affiliation and intimacy</a:t>
            </a:r>
          </a:p>
          <a:p>
            <a:pPr marL="0" indent="0">
              <a:buNone/>
            </a:pPr>
            <a:r>
              <a:rPr lang="en-US" dirty="0" smtClean="0"/>
              <a:t>Those who rated higher in intimacy were happier in their jobs and more satisfied in their marriages.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07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Intimacy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Recurrent preference for or readiness for warm, close, communicative interactions with others</a:t>
            </a:r>
          </a:p>
          <a:p>
            <a:pPr marL="0" indent="0">
              <a:buNone/>
            </a:pPr>
            <a:r>
              <a:rPr lang="en-US" dirty="0" smtClean="0"/>
              <a:t>People with a high (compared to those with low) need for intimacy:</a:t>
            </a:r>
          </a:p>
          <a:p>
            <a:pPr marL="0" indent="0">
              <a:buNone/>
            </a:pPr>
            <a:r>
              <a:rPr lang="en-US" dirty="0" smtClean="0"/>
              <a:t>	–Spend more time during day thinking 	about relationships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–Report more pleasant emotions 	when around other people</a:t>
            </a:r>
          </a:p>
        </p:txBody>
      </p:sp>
    </p:spTree>
    <p:extLst>
      <p:ext uri="{BB962C8B-B14F-4D97-AF65-F5344CB8AC3E}">
        <p14:creationId xmlns:p14="http://schemas.microsoft.com/office/powerpoint/2010/main" val="404696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Intimacy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People with a high (compared to those with low) need for intimacy:</a:t>
            </a:r>
          </a:p>
          <a:p>
            <a:pPr marL="0" indent="0">
              <a:buNone/>
            </a:pPr>
            <a:r>
              <a:rPr lang="en-US" dirty="0" smtClean="0"/>
              <a:t>	–</a:t>
            </a:r>
            <a:r>
              <a:rPr lang="en-US" dirty="0"/>
              <a:t>Smile, laugh, make more eye contact</a:t>
            </a:r>
          </a:p>
          <a:p>
            <a:pPr marL="0" indent="0">
              <a:buNone/>
            </a:pPr>
            <a:r>
              <a:rPr lang="en-US" dirty="0" smtClean="0"/>
              <a:t>	–</a:t>
            </a:r>
            <a:r>
              <a:rPr lang="en-US" dirty="0"/>
              <a:t>Start up conversations more </a:t>
            </a:r>
            <a:r>
              <a:rPr lang="en-US" dirty="0" smtClean="0"/>
              <a:t>	frequently 	and </a:t>
            </a:r>
            <a:r>
              <a:rPr lang="en-US" dirty="0"/>
              <a:t>write more </a:t>
            </a:r>
            <a:r>
              <a:rPr lang="en-US" dirty="0" smtClean="0"/>
              <a:t>	letters/texts/emails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16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for the Drive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Social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Physical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5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Need for Intimacy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i="1" dirty="0" smtClean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 smtClean="0"/>
              <a:t>Consistent sex difference: Women, on average, have a higher need for intimacy</a:t>
            </a:r>
          </a:p>
        </p:txBody>
      </p:sp>
    </p:spTree>
    <p:extLst>
      <p:ext uri="{BB962C8B-B14F-4D97-AF65-F5344CB8AC3E}">
        <p14:creationId xmlns:p14="http://schemas.microsoft.com/office/powerpoint/2010/main" val="273743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Intimate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Differs from other relationships in at least six ways (could be a friendship or a romantic relationship)</a:t>
            </a:r>
          </a:p>
          <a:p>
            <a:r>
              <a:rPr lang="en-US" dirty="0" smtClean="0"/>
              <a:t>Knowledge</a:t>
            </a:r>
          </a:p>
          <a:p>
            <a:r>
              <a:rPr lang="en-US" dirty="0" smtClean="0"/>
              <a:t>Caring</a:t>
            </a:r>
          </a:p>
          <a:p>
            <a:r>
              <a:rPr lang="en-US" dirty="0" smtClean="0"/>
              <a:t>Interdependence</a:t>
            </a:r>
          </a:p>
          <a:p>
            <a:r>
              <a:rPr lang="en-US" dirty="0" smtClean="0"/>
              <a:t>Mutuality</a:t>
            </a:r>
          </a:p>
          <a:p>
            <a:r>
              <a:rPr lang="en-US" dirty="0" smtClean="0"/>
              <a:t>Trust </a:t>
            </a:r>
          </a:p>
          <a:p>
            <a:r>
              <a:rPr lang="en-US" dirty="0" smtClean="0"/>
              <a:t>Commitment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87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Intimacy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Knowledge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-Intimate partners have extensive often confidential </a:t>
            </a:r>
          </a:p>
          <a:p>
            <a:pPr marL="0" indent="0">
              <a:buNone/>
            </a:pPr>
            <a:r>
              <a:rPr lang="en-US" dirty="0" smtClean="0"/>
              <a:t>	knowledge of each other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Caring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-Intimate partners feel more affection for one another 	than for most others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Interdependence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-Intimate partners rely on each other emotionally, 	socially 	more often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-Frequent, strong, diverse and enduring effects on each 	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13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Intimacy Defined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Mutuality</a:t>
            </a:r>
          </a:p>
          <a:p>
            <a:pPr lvl="1"/>
            <a:r>
              <a:rPr lang="en-US" dirty="0" smtClean="0"/>
              <a:t>Tendency to think of each other at “us” not just I or me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 smtClean="0"/>
              <a:t>Trust</a:t>
            </a:r>
          </a:p>
          <a:p>
            <a:pPr lvl="1"/>
            <a:r>
              <a:rPr lang="en-US" dirty="0" smtClean="0"/>
              <a:t>Expect to be treated fairly and warmly by the partner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b="1" dirty="0" smtClean="0"/>
              <a:t>Commitment</a:t>
            </a:r>
          </a:p>
          <a:p>
            <a:pPr lvl="1"/>
            <a:r>
              <a:rPr lang="en-US" dirty="0" smtClean="0"/>
              <a:t>Expect the partnership to continue, and invest personally in that expectation</a:t>
            </a:r>
          </a:p>
        </p:txBody>
      </p:sp>
    </p:spTree>
    <p:extLst>
      <p:ext uri="{BB962C8B-B14F-4D97-AF65-F5344CB8AC3E}">
        <p14:creationId xmlns:p14="http://schemas.microsoft.com/office/powerpoint/2010/main" val="29596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needs are addressed?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Need for intimacy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-I can share my deepest thoughts and feelings with 	you</a:t>
            </a:r>
          </a:p>
          <a:p>
            <a:r>
              <a:rPr lang="en-US" dirty="0" smtClean="0"/>
              <a:t>Need for social integration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 can share my worries and concerns with 	you</a:t>
            </a:r>
          </a:p>
          <a:p>
            <a:r>
              <a:rPr lang="en-US" dirty="0" smtClean="0"/>
              <a:t>Need for nurturing (altruism)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 can take care of you</a:t>
            </a:r>
          </a:p>
          <a:p>
            <a:r>
              <a:rPr lang="en-US" dirty="0" smtClean="0"/>
              <a:t>Need for assistance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-I can count on you for help</a:t>
            </a:r>
          </a:p>
          <a:p>
            <a:r>
              <a:rPr lang="en-US" dirty="0" smtClean="0"/>
              <a:t>Need for reassurance of our worth</a:t>
            </a:r>
          </a:p>
          <a:p>
            <a:pPr marL="0" indent="0">
              <a:buNone/>
            </a:pPr>
            <a:r>
              <a:rPr lang="en-US" dirty="0" smtClean="0"/>
              <a:t>	-I matter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1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important component of intimacy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Involves a strong emotional attachment-one of the more important characteristics of intimate relationships.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30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Intimate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Differ in a number of ways: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sz="3000" dirty="0" smtClean="0"/>
              <a:t>Intensity: mild or extreme (older couples versus younger). </a:t>
            </a:r>
          </a:p>
          <a:p>
            <a:pPr marL="0" indent="0">
              <a:buNone/>
            </a:pPr>
            <a:r>
              <a:rPr lang="en-US" sz="3000" dirty="0" smtClean="0"/>
              <a:t>2. Commitment: weak or strong (casual dating to long-term). </a:t>
            </a:r>
          </a:p>
          <a:p>
            <a:pPr marL="0" indent="0">
              <a:buNone/>
            </a:pPr>
            <a:r>
              <a:rPr lang="en-US" sz="3000" dirty="0" smtClean="0"/>
              <a:t>3. Emotion: positive or negative (joy versus pain). </a:t>
            </a:r>
          </a:p>
          <a:p>
            <a:pPr marL="0" indent="0">
              <a:buNone/>
            </a:pPr>
            <a:r>
              <a:rPr lang="en-US" sz="3000" dirty="0" smtClean="0"/>
              <a:t>4. Sexuality: present or absent. </a:t>
            </a:r>
          </a:p>
          <a:p>
            <a:pPr marL="0" indent="0">
              <a:buNone/>
            </a:pPr>
            <a:r>
              <a:rPr lang="en-US" sz="3000" dirty="0" smtClean="0"/>
              <a:t>5. Gender of the persons: same sex or opposite sex. </a:t>
            </a:r>
          </a:p>
          <a:p>
            <a:pPr marL="0" indent="0">
              <a:buNone/>
            </a:pPr>
            <a:r>
              <a:rPr lang="en-US" sz="3000" dirty="0" smtClean="0"/>
              <a:t>6. Conclusion: </a:t>
            </a:r>
          </a:p>
          <a:p>
            <a:pPr marL="0" indent="0" algn="ctr">
              <a:buNone/>
            </a:pPr>
            <a:r>
              <a:rPr lang="en-US" sz="3000" i="1" dirty="0" smtClean="0"/>
              <a:t>There is no one kind of intimate relationship.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02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 Influences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Fewer Marriages – 1960 - 94% married, today 85% will ever marry </a:t>
            </a:r>
          </a:p>
          <a:p>
            <a:pPr marL="0" indent="0">
              <a:buNone/>
            </a:pPr>
            <a:r>
              <a:rPr lang="en-US" dirty="0" smtClean="0"/>
              <a:t>Waiting longer to marry - F-25, M-27 at first marriage, 1/3 Americans unmarried into middle 30’s, 53% of African-Americans unmarried at age 34. </a:t>
            </a:r>
          </a:p>
          <a:p>
            <a:pPr marL="0" indent="0">
              <a:buNone/>
            </a:pPr>
            <a:r>
              <a:rPr lang="en-US" dirty="0" smtClean="0"/>
              <a:t>Living together while unmarried – 5% in 1960, now about ½ will cohabit, 1/3 households are unmarried </a:t>
            </a:r>
          </a:p>
          <a:p>
            <a:pPr marL="0" indent="0">
              <a:buNone/>
            </a:pPr>
            <a:r>
              <a:rPr lang="en-US" dirty="0" smtClean="0"/>
              <a:t>Having babies out of wedlock – 1960 5%, Now 33% of babies born to unmarried mothers </a:t>
            </a:r>
          </a:p>
          <a:p>
            <a:pPr marL="0" indent="0">
              <a:buNone/>
            </a:pPr>
            <a:r>
              <a:rPr lang="en-US" dirty="0" smtClean="0"/>
              <a:t>Half of all marriages end in divorce – more than doubled from 1960 to 1980. </a:t>
            </a:r>
          </a:p>
          <a:p>
            <a:pPr marL="0" indent="0">
              <a:buNone/>
            </a:pPr>
            <a:r>
              <a:rPr lang="en-US" dirty="0" smtClean="0"/>
              <a:t>60% of children live single-parent homes at some time, 28% of all children are living in single parent homes at any one time </a:t>
            </a:r>
          </a:p>
          <a:p>
            <a:pPr marL="0" indent="0">
              <a:buNone/>
            </a:pPr>
            <a:r>
              <a:rPr lang="en-US" dirty="0" smtClean="0"/>
              <a:t>Most pre-school children have mothers who work outside the home – 1960 ¾ of American mothers stayed home with pre-school children. Now less than 40% do.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5323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What do you think?</a:t>
            </a:r>
          </a:p>
          <a:p>
            <a:r>
              <a:rPr lang="en-US" dirty="0" smtClean="0"/>
              <a:t>Socioeconomic development </a:t>
            </a:r>
          </a:p>
          <a:p>
            <a:r>
              <a:rPr lang="en-US" dirty="0" smtClean="0"/>
              <a:t>The Sex Ratio </a:t>
            </a:r>
          </a:p>
          <a:p>
            <a:r>
              <a:rPr lang="en-US" dirty="0" smtClean="0"/>
              <a:t>High ratio (fewer women) tend to support traditional roles </a:t>
            </a:r>
          </a:p>
          <a:p>
            <a:r>
              <a:rPr lang="en-US" dirty="0" smtClean="0"/>
              <a:t>Low (fewer men) support less traditional and more permissive values </a:t>
            </a:r>
          </a:p>
          <a:p>
            <a:pPr marL="0" indent="0">
              <a:buNone/>
            </a:pPr>
            <a:r>
              <a:rPr lang="en-US" dirty="0" err="1" smtClean="0"/>
              <a:t>Guttentag</a:t>
            </a:r>
            <a:r>
              <a:rPr lang="en-US" dirty="0" smtClean="0"/>
              <a:t> and Secord (1983) believe that society’s norms evolve to protect the interests of the most powerful, i.e. men. </a:t>
            </a:r>
          </a:p>
          <a:p>
            <a:r>
              <a:rPr lang="en-US" dirty="0" smtClean="0"/>
              <a:t>High sex ratio, </a:t>
            </a:r>
            <a:r>
              <a:rPr lang="en-US" i="1" dirty="0" smtClean="0"/>
              <a:t>not enough women</a:t>
            </a:r>
            <a:r>
              <a:rPr lang="en-US" dirty="0" smtClean="0"/>
              <a:t>, men want to keep the one’s they attract, hence conservative values. </a:t>
            </a:r>
          </a:p>
          <a:p>
            <a:r>
              <a:rPr lang="en-US" dirty="0" smtClean="0"/>
              <a:t>Low sex ratio, </a:t>
            </a:r>
            <a:r>
              <a:rPr lang="en-US" i="1" dirty="0" smtClean="0"/>
              <a:t>plenty of women</a:t>
            </a:r>
            <a:r>
              <a:rPr lang="en-US" dirty="0" smtClean="0"/>
              <a:t>, less interest in being tied down to one.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6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Belong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pervasive drive to form and maintain at least a minimum quantity of lasting, positive and impactful relationship.</a:t>
            </a:r>
          </a:p>
          <a:p>
            <a:pPr marL="0" indent="0">
              <a:buNone/>
            </a:pPr>
            <a:r>
              <a:rPr lang="en-US" dirty="0" smtClean="0"/>
              <a:t>Bonds form quite easily</a:t>
            </a:r>
          </a:p>
          <a:p>
            <a:pPr marL="0" indent="0">
              <a:buNone/>
            </a:pPr>
            <a:r>
              <a:rPr lang="en-US" dirty="0" smtClean="0"/>
              <a:t>Loss of bonds is felt with a measure of distress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8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Motivational psychologists ask, “what drives people to do the things they do?”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i="1" dirty="0" smtClean="0"/>
              <a:t>And</a:t>
            </a:r>
          </a:p>
          <a:p>
            <a:pPr marL="0" indent="0" algn="ctr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Search for motives that prompt people to do what they do.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7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Homan’s Principles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smtClean="0"/>
              <a:t>Describe </a:t>
            </a:r>
            <a:r>
              <a:rPr lang="en-US" dirty="0" smtClean="0"/>
              <a:t>the relationship between social interaction and relationships</a:t>
            </a:r>
          </a:p>
          <a:p>
            <a:pPr marL="514350" indent="-514350">
              <a:buAutoNum type="arabicPeriod"/>
            </a:pPr>
            <a:r>
              <a:rPr lang="en-US" dirty="0" smtClean="0"/>
              <a:t>People with equal status are more likely to interact.</a:t>
            </a:r>
          </a:p>
          <a:p>
            <a:pPr marL="514350" indent="-514350">
              <a:buAutoNum type="arabicPeriod"/>
            </a:pPr>
            <a:r>
              <a:rPr lang="en-US" dirty="0" smtClean="0"/>
              <a:t>People interact with others who are similar.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more frequently we interact with others, the more we will like them.</a:t>
            </a:r>
          </a:p>
          <a:p>
            <a:pPr marL="514350" indent="-514350">
              <a:buAutoNum type="arabicPeriod"/>
            </a:pPr>
            <a:r>
              <a:rPr lang="en-US" dirty="0" smtClean="0"/>
              <a:t>Frequent interaction and increased liking will result in increased levels of friendships.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88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Motive: Internal state that arouses and directs behavior toward a specific object or goal.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Motive is caused by a deficit, a lack of something.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Motives differ from each other in type and amount.</a:t>
            </a:r>
          </a:p>
        </p:txBody>
      </p:sp>
    </p:spTree>
    <p:extLst>
      <p:ext uri="{BB962C8B-B14F-4D97-AF65-F5344CB8AC3E}">
        <p14:creationId xmlns:p14="http://schemas.microsoft.com/office/powerpoint/2010/main" val="338637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Motives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Motives are based on needs: States of tension within a person, and as need is satisfied, tension is reduced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Motives </a:t>
            </a:r>
            <a:r>
              <a:rPr lang="en-US" dirty="0"/>
              <a:t>propel people to perceive, think, and act in ways that serve to satisfy a need.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26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Henry Murray’s Theory of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Needs organize action by compelling a person to do what is necessary to satisfy a </a:t>
            </a:r>
            <a:r>
              <a:rPr lang="en-US" dirty="0" smtClean="0"/>
              <a:t>need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Needs </a:t>
            </a:r>
            <a:r>
              <a:rPr lang="en-US" dirty="0"/>
              <a:t>refer to states of tension, and satisfying a need reduces </a:t>
            </a:r>
            <a:r>
              <a:rPr lang="en-US" dirty="0" smtClean="0"/>
              <a:t>tension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Process </a:t>
            </a:r>
            <a:r>
              <a:rPr lang="en-US" dirty="0"/>
              <a:t>of reducing tension that is satisfying and not a tensionless state </a:t>
            </a:r>
            <a:r>
              <a:rPr lang="en-US" i="1" dirty="0"/>
              <a:t>per 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39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Murray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Murray proposed a list of fundamental human needs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Each need is associated with a specific desire or intention, particular set of emotions, specific action tendencies, and can be described with trait names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8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Murray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person has a unique hierarchy of needs—individual’s needs can be thought of as existing at a different level of strength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76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Murray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High levels of some needs interacted with the amounts of various other needs within each person—interaction makes the motive concept dynamic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Elements in the environment affect a person’s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05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1122</Words>
  <Application>Microsoft Office PowerPoint</Application>
  <PresentationFormat>On-screen Show (4:3)</PresentationFormat>
  <Paragraphs>166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Motivation to Connect</vt:lpstr>
      <vt:lpstr>Evidence for the Drive </vt:lpstr>
      <vt:lpstr>PowerPoint Presentation</vt:lpstr>
      <vt:lpstr>Motives</vt:lpstr>
      <vt:lpstr>Motives Cont.</vt:lpstr>
      <vt:lpstr>Henry Murray’s Theory of Needs</vt:lpstr>
      <vt:lpstr>Murray Cont.</vt:lpstr>
      <vt:lpstr>Murray Cont.</vt:lpstr>
      <vt:lpstr>Murray Cont.</vt:lpstr>
      <vt:lpstr>Murray Cont.</vt:lpstr>
      <vt:lpstr>Humanistic Contributions</vt:lpstr>
      <vt:lpstr>Maslow’s Contributions</vt:lpstr>
      <vt:lpstr>Maslow Cont.</vt:lpstr>
      <vt:lpstr>Need for Affiliation</vt:lpstr>
      <vt:lpstr>Need for Affiliation</vt:lpstr>
      <vt:lpstr>Need for Intimacy</vt:lpstr>
      <vt:lpstr>Need for Intimacy</vt:lpstr>
      <vt:lpstr>Need for Intimacy</vt:lpstr>
      <vt:lpstr>Need for Intimacy</vt:lpstr>
      <vt:lpstr>Need for Intimacy</vt:lpstr>
      <vt:lpstr>Intimate Relationships</vt:lpstr>
      <vt:lpstr>Intimacy Defined</vt:lpstr>
      <vt:lpstr>Intimacy Defined Cont.</vt:lpstr>
      <vt:lpstr>What needs are addressed?</vt:lpstr>
      <vt:lpstr>Love</vt:lpstr>
      <vt:lpstr>Intimate Relationships</vt:lpstr>
      <vt:lpstr>Cultural Influences</vt:lpstr>
      <vt:lpstr>Why the Change?</vt:lpstr>
      <vt:lpstr>Need to Belong</vt:lpstr>
      <vt:lpstr>Homan’s Principles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Motivation to Connect</dc:title>
  <dc:creator>Dunn, Rochelle</dc:creator>
  <cp:lastModifiedBy>Ronak Ray</cp:lastModifiedBy>
  <cp:revision>21</cp:revision>
  <dcterms:created xsi:type="dcterms:W3CDTF">2012-09-10T15:27:19Z</dcterms:created>
  <dcterms:modified xsi:type="dcterms:W3CDTF">2016-02-17T22:35:05Z</dcterms:modified>
</cp:coreProperties>
</file>